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5"/>
    <p:sldMasterId id="214748366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y="5143500" cx="9144000"/>
  <p:notesSz cx="6858000" cy="9144000"/>
  <p:embeddedFontLst>
    <p:embeddedFont>
      <p:font typeface="Helvetica Neue"/>
      <p:regular r:id="rId16"/>
      <p:bold r:id="rId17"/>
      <p:italic r:id="rId18"/>
      <p:boldItalic r:id="rId19"/>
    </p:embeddedFont>
    <p:embeddedFont>
      <p:font typeface="Lexend"/>
      <p:regular r:id="rId20"/>
      <p:bold r:id="rId21"/>
    </p:embeddedFont>
    <p:embeddedFont>
      <p:font typeface="Helvetica Neue Light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6" roundtripDataSignature="AMtx7miUldiglXSkZGSz3UDcm4aOFiPV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C74D624-1CBF-4466-BD6D-8C7BB29F5F27}">
  <a:tblStyle styleId="{6C74D624-1CBF-4466-BD6D-8C7BB29F5F2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exend-regular.fntdata"/><Relationship Id="rId22" Type="http://schemas.openxmlformats.org/officeDocument/2006/relationships/font" Target="fonts/HelveticaNeueLight-regular.fntdata"/><Relationship Id="rId21" Type="http://schemas.openxmlformats.org/officeDocument/2006/relationships/font" Target="fonts/Lexend-bold.fntdata"/><Relationship Id="rId24" Type="http://schemas.openxmlformats.org/officeDocument/2006/relationships/font" Target="fonts/HelveticaNeueLight-italic.fntdata"/><Relationship Id="rId23" Type="http://schemas.openxmlformats.org/officeDocument/2006/relationships/font" Target="fonts/HelveticaNeue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customschemas.google.com/relationships/presentationmetadata" Target="metadata"/><Relationship Id="rId25" Type="http://schemas.openxmlformats.org/officeDocument/2006/relationships/font" Target="fonts/HelveticaNeueLight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font" Target="fonts/HelveticaNeue-bold.fntdata"/><Relationship Id="rId16" Type="http://schemas.openxmlformats.org/officeDocument/2006/relationships/font" Target="fonts/HelveticaNeue-regular.fntdata"/><Relationship Id="rId19" Type="http://schemas.openxmlformats.org/officeDocument/2006/relationships/font" Target="fonts/HelveticaNeue-boldItalic.fntdata"/><Relationship Id="rId18" Type="http://schemas.openxmlformats.org/officeDocument/2006/relationships/font" Target="fonts/HelveticaNeue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2794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12" name="Google Shape;12;p10"/>
          <p:cNvSpPr txBox="1"/>
          <p:nvPr>
            <p:ph idx="12" type="sldNum"/>
          </p:nvPr>
        </p:nvSpPr>
        <p:spPr>
          <a:xfrm>
            <a:off x="8326144" y="4813451"/>
            <a:ext cx="1893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">
  <p:cSld name="Title &amp; Subtitle">
    <p:bg>
      <p:bgPr>
        <a:solidFill>
          <a:srgbClr val="000000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3"/>
          <p:cNvSpPr txBox="1"/>
          <p:nvPr>
            <p:ph type="title"/>
          </p:nvPr>
        </p:nvSpPr>
        <p:spPr>
          <a:xfrm>
            <a:off x="666750" y="862013"/>
            <a:ext cx="78105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"/>
              <a:buNone/>
              <a:defRPr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15" name="Google Shape;15;p23"/>
          <p:cNvSpPr txBox="1"/>
          <p:nvPr>
            <p:ph idx="1" type="body"/>
          </p:nvPr>
        </p:nvSpPr>
        <p:spPr>
          <a:xfrm>
            <a:off x="666750" y="2652713"/>
            <a:ext cx="78105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  <a:defRPr>
                <a:solidFill>
                  <a:srgbClr val="FFFFFF"/>
                </a:solidFill>
              </a:defRPr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  <a:defRPr>
                <a:solidFill>
                  <a:srgbClr val="FFFFFF"/>
                </a:solidFill>
              </a:defRPr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  <a:defRPr>
                <a:solidFill>
                  <a:srgbClr val="FFFFFF"/>
                </a:solidFill>
              </a:defRPr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  <a:defRPr>
                <a:solidFill>
                  <a:srgbClr val="FFFFFF"/>
                </a:solidFill>
              </a:defRPr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  <a:defRPr>
                <a:solidFill>
                  <a:srgbClr val="FFFFFF"/>
                </a:solidFill>
              </a:defRPr>
            </a:lvl5pPr>
            <a:lvl6pPr indent="-2794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16" name="Google Shape;16;p23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Horizontal">
  <p:cSld name="Photo - Horizontal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/>
          <p:nvPr>
            <p:ph idx="2" type="pic"/>
          </p:nvPr>
        </p:nvSpPr>
        <p:spPr>
          <a:xfrm>
            <a:off x="1171575" y="-14287"/>
            <a:ext cx="6801000" cy="4536300"/>
          </a:xfrm>
          <a:prstGeom prst="rect">
            <a:avLst/>
          </a:prstGeom>
          <a:noFill/>
          <a:ln>
            <a:noFill/>
          </a:ln>
        </p:spPr>
      </p:sp>
      <p:sp>
        <p:nvSpPr>
          <p:cNvPr id="19" name="Google Shape;19;p24"/>
          <p:cNvSpPr txBox="1"/>
          <p:nvPr>
            <p:ph type="title"/>
          </p:nvPr>
        </p:nvSpPr>
        <p:spPr>
          <a:xfrm>
            <a:off x="238125" y="3567113"/>
            <a:ext cx="8667900" cy="7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" type="body"/>
          </p:nvPr>
        </p:nvSpPr>
        <p:spPr>
          <a:xfrm>
            <a:off x="238125" y="4291013"/>
            <a:ext cx="86679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5pPr>
            <a:lvl6pPr indent="-2794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21" name="Google Shape;21;p24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Centre">
  <p:cSld name="Title - Centr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5"/>
          <p:cNvSpPr txBox="1"/>
          <p:nvPr>
            <p:ph type="title"/>
          </p:nvPr>
        </p:nvSpPr>
        <p:spPr>
          <a:xfrm>
            <a:off x="666750" y="1700213"/>
            <a:ext cx="78105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Vertical">
  <p:cSld name="Photo - Vertical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6"/>
          <p:cNvSpPr/>
          <p:nvPr>
            <p:ph idx="2" type="pic"/>
          </p:nvPr>
        </p:nvSpPr>
        <p:spPr>
          <a:xfrm>
            <a:off x="2981325" y="414338"/>
            <a:ext cx="6472200" cy="4314900"/>
          </a:xfrm>
          <a:prstGeom prst="rect">
            <a:avLst/>
          </a:prstGeom>
          <a:noFill/>
          <a:ln>
            <a:noFill/>
          </a:ln>
        </p:spPr>
      </p:sp>
      <p:sp>
        <p:nvSpPr>
          <p:cNvPr id="27" name="Google Shape;27;p26"/>
          <p:cNvSpPr txBox="1"/>
          <p:nvPr>
            <p:ph type="title"/>
          </p:nvPr>
        </p:nvSpPr>
        <p:spPr>
          <a:xfrm>
            <a:off x="619125" y="357188"/>
            <a:ext cx="3833700" cy="20814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28" name="Google Shape;28;p26"/>
          <p:cNvSpPr txBox="1"/>
          <p:nvPr>
            <p:ph idx="1" type="body"/>
          </p:nvPr>
        </p:nvSpPr>
        <p:spPr>
          <a:xfrm>
            <a:off x="619125" y="2447925"/>
            <a:ext cx="3833700" cy="21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5pPr>
            <a:lvl6pPr indent="-2794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Top">
  <p:cSld name="Title - Top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7"/>
          <p:cNvSpPr txBox="1"/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32" name="Google Shape;32;p27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>
  <p:cSld name="Title &amp; Bulle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8"/>
          <p:cNvSpPr txBox="1"/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35" name="Google Shape;35;p28"/>
          <p:cNvSpPr txBox="1"/>
          <p:nvPr>
            <p:ph idx="1" type="body"/>
          </p:nvPr>
        </p:nvSpPr>
        <p:spPr>
          <a:xfrm>
            <a:off x="633413" y="1181100"/>
            <a:ext cx="78771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1pPr>
            <a:lvl2pPr indent="-374650" lvl="1" marL="914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2pPr>
            <a:lvl3pPr indent="-374650" lvl="2" marL="1371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3pPr>
            <a:lvl4pPr indent="-374650" lvl="3" marL="1828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4pPr>
            <a:lvl5pPr indent="-374650" lvl="4" marL="22860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5pPr>
            <a:lvl6pPr indent="-2794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36" name="Google Shape;36;p28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ullets &amp; Photo">
  <p:cSld name="Title, Bullets &amp; Photo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9"/>
          <p:cNvSpPr/>
          <p:nvPr>
            <p:ph idx="2" type="pic"/>
          </p:nvPr>
        </p:nvSpPr>
        <p:spPr>
          <a:xfrm>
            <a:off x="4110038" y="1181100"/>
            <a:ext cx="5229300" cy="3486300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29"/>
          <p:cNvSpPr txBox="1"/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40" name="Google Shape;40;p29"/>
          <p:cNvSpPr txBox="1"/>
          <p:nvPr>
            <p:ph idx="1" type="body"/>
          </p:nvPr>
        </p:nvSpPr>
        <p:spPr>
          <a:xfrm>
            <a:off x="633413" y="1181100"/>
            <a:ext cx="38337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2pPr>
            <a:lvl3pPr indent="-342900" lvl="2" marL="137160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3pPr>
            <a:lvl4pPr indent="-342900" lvl="3" marL="182880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4pPr>
            <a:lvl5pPr indent="-342900" lvl="4" marL="228600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5pPr>
            <a:lvl6pPr indent="-2794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41" name="Google Shape;41;p29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">
  <p:cSld name="Bulle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0"/>
          <p:cNvSpPr txBox="1"/>
          <p:nvPr>
            <p:ph idx="1" type="body"/>
          </p:nvPr>
        </p:nvSpPr>
        <p:spPr>
          <a:xfrm>
            <a:off x="633413" y="666750"/>
            <a:ext cx="78771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1pPr>
            <a:lvl2pPr indent="-374650" lvl="1" marL="914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2pPr>
            <a:lvl3pPr indent="-374650" lvl="2" marL="1371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3pPr>
            <a:lvl4pPr indent="-374650" lvl="3" marL="1828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4pPr>
            <a:lvl5pPr indent="-374650" lvl="4" marL="22860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5pPr>
            <a:lvl6pPr indent="-2794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44" name="Google Shape;44;p30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3 Up">
  <p:cSld name="Photo - 3 Up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1"/>
          <p:cNvSpPr/>
          <p:nvPr>
            <p:ph idx="2" type="pic"/>
          </p:nvPr>
        </p:nvSpPr>
        <p:spPr>
          <a:xfrm>
            <a:off x="5880503" y="2638425"/>
            <a:ext cx="3148800" cy="21003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31"/>
          <p:cNvSpPr/>
          <p:nvPr>
            <p:ph idx="3" type="pic"/>
          </p:nvPr>
        </p:nvSpPr>
        <p:spPr>
          <a:xfrm>
            <a:off x="5734050" y="423863"/>
            <a:ext cx="3124200" cy="20829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31"/>
          <p:cNvSpPr/>
          <p:nvPr>
            <p:ph idx="4" type="pic"/>
          </p:nvPr>
        </p:nvSpPr>
        <p:spPr>
          <a:xfrm>
            <a:off x="-114300" y="423863"/>
            <a:ext cx="6450600" cy="4300500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31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2"/>
          <p:cNvSpPr txBox="1"/>
          <p:nvPr>
            <p:ph idx="1" type="body"/>
          </p:nvPr>
        </p:nvSpPr>
        <p:spPr>
          <a:xfrm>
            <a:off x="895350" y="3357563"/>
            <a:ext cx="73581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  <a:defRPr i="1" sz="1200"/>
            </a:lvl1pPr>
            <a:lvl2pPr indent="-279400" lvl="1" marL="914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2pPr>
            <a:lvl3pPr indent="-279400" lvl="2" marL="1371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3pPr>
            <a:lvl4pPr indent="-279400" lvl="3" marL="1828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4pPr>
            <a:lvl5pPr indent="-279400" lvl="4" marL="22860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5pPr>
            <a:lvl6pPr indent="-2794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2" type="body"/>
          </p:nvPr>
        </p:nvSpPr>
        <p:spPr>
          <a:xfrm>
            <a:off x="895350" y="2278856"/>
            <a:ext cx="7358100" cy="3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79400" lvl="1" marL="914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2pPr>
            <a:lvl3pPr indent="-279400" lvl="2" marL="1371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3pPr>
            <a:lvl4pPr indent="-279400" lvl="3" marL="1828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4pPr>
            <a:lvl5pPr indent="-279400" lvl="4" marL="22860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5pPr>
            <a:lvl6pPr indent="-2794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53" name="Google Shape;53;p32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">
  <p:cSld name="Photo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/>
          <p:nvPr>
            <p:ph idx="2" type="pic"/>
          </p:nvPr>
        </p:nvSpPr>
        <p:spPr>
          <a:xfrm>
            <a:off x="0" y="0"/>
            <a:ext cx="9144000" cy="6099300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33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4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5"/>
          <p:cNvSpPr txBox="1"/>
          <p:nvPr>
            <p:ph type="title"/>
          </p:nvPr>
        </p:nvSpPr>
        <p:spPr>
          <a:xfrm>
            <a:off x="184762" y="91717"/>
            <a:ext cx="87747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b="1" i="0"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" type="body"/>
          </p:nvPr>
        </p:nvSpPr>
        <p:spPr>
          <a:xfrm>
            <a:off x="506049" y="975060"/>
            <a:ext cx="8019000" cy="28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None/>
              <a:defRPr b="0" i="0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35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35"/>
          <p:cNvSpPr txBox="1"/>
          <p:nvPr>
            <p:ph idx="12" type="sldNum"/>
          </p:nvPr>
        </p:nvSpPr>
        <p:spPr>
          <a:xfrm>
            <a:off x="6583680" y="4783455"/>
            <a:ext cx="2103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5" name="Google Shape;7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6" name="Google Shape;7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3" name="Google Shape;83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7" name="Google Shape;8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1" name="Google Shape;9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4" name="Google Shape;9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8" name="Google Shape;98;p1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9" name="Google Shape;99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0" name="Google Shape;10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633413" y="1181100"/>
            <a:ext cx="78771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81000" lvl="3" marL="1828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81000" lvl="4" marL="22860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8100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38100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38100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38100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2" type="sldNum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jp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3.xml"/><Relationship Id="rId4" Type="http://schemas.openxmlformats.org/officeDocument/2006/relationships/slide" Target="/ppt/slides/slide4.xml"/><Relationship Id="rId5" Type="http://schemas.openxmlformats.org/officeDocument/2006/relationships/slide" Target="/ppt/slides/slide6.xml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underline.io/events/412/reception" TargetMode="External"/><Relationship Id="rId4" Type="http://schemas.openxmlformats.org/officeDocument/2006/relationships/hyperlink" Target="mailto:no-reply@app-mail.underline.io" TargetMode="External"/><Relationship Id="rId5" Type="http://schemas.openxmlformats.org/officeDocument/2006/relationships/hyperlink" Target="mailto:support@underline.io" TargetMode="External"/><Relationship Id="rId6" Type="http://schemas.openxmlformats.org/officeDocument/2006/relationships/hyperlink" Target="mailto:support@underline.io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underline.io/events/412/help-desk" TargetMode="External"/><Relationship Id="rId4" Type="http://schemas.openxmlformats.org/officeDocument/2006/relationships/hyperlink" Target="mailto:support@underline.io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hyperlink" Target="mailto:support@underline.io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"/>
          <p:cNvSpPr txBox="1"/>
          <p:nvPr>
            <p:ph idx="1" type="body"/>
          </p:nvPr>
        </p:nvSpPr>
        <p:spPr>
          <a:xfrm>
            <a:off x="1200525" y="3943721"/>
            <a:ext cx="68580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b="1" lang="en" sz="1975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Breakout Session Presenters Guide</a:t>
            </a:r>
            <a:endParaRPr b="1" sz="1975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b="1" lang="en" sz="235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IEEE SERVICES 2023</a:t>
            </a:r>
            <a:endParaRPr b="1" sz="23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A picture containing drawing&#10;&#10;Description automatically generated" id="115" name="Google Shape;11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26405" y="4501788"/>
            <a:ext cx="1594128" cy="351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87088" y="620750"/>
            <a:ext cx="5597568" cy="314571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980000" dist="161925">
              <a:srgbClr val="000000">
                <a:alpha val="49803"/>
              </a:srgbClr>
            </a:outerShdw>
          </a:effectLst>
        </p:spPr>
      </p:pic>
      <p:sp>
        <p:nvSpPr>
          <p:cNvPr id="117" name="Google Shape;117;p1"/>
          <p:cNvSpPr txBox="1"/>
          <p:nvPr/>
        </p:nvSpPr>
        <p:spPr>
          <a:xfrm>
            <a:off x="3043209" y="952553"/>
            <a:ext cx="4073400" cy="1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" name="Google Shape;118;p1"/>
          <p:cNvSpPr txBox="1"/>
          <p:nvPr/>
        </p:nvSpPr>
        <p:spPr>
          <a:xfrm>
            <a:off x="2405859" y="2040188"/>
            <a:ext cx="4447500" cy="14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1" i="0" lang="en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EEE SERVICES 2023</a:t>
            </a:r>
            <a:endParaRPr b="1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rPr b="1" i="0" lang="en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IEEE WORLD CONGRESS ON SERVICES</a:t>
            </a:r>
            <a:endParaRPr b="1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rPr b="1" i="0" lang="en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CHICAGO, ILLINOIS USA</a:t>
            </a:r>
            <a:endParaRPr b="1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rPr b="1" i="0" lang="en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JULY 2-8, 2023</a:t>
            </a:r>
            <a:endParaRPr b="1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08713" y="744578"/>
            <a:ext cx="1241774" cy="1241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"/>
          <p:cNvSpPr txBox="1"/>
          <p:nvPr>
            <p:ph type="title"/>
          </p:nvPr>
        </p:nvSpPr>
        <p:spPr>
          <a:xfrm>
            <a:off x="311700" y="2569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Contents</a:t>
            </a:r>
            <a:endParaRPr/>
          </a:p>
        </p:txBody>
      </p:sp>
      <p:sp>
        <p:nvSpPr>
          <p:cNvPr id="125" name="Google Shape;125;p2"/>
          <p:cNvSpPr txBox="1"/>
          <p:nvPr>
            <p:ph idx="1" type="body"/>
          </p:nvPr>
        </p:nvSpPr>
        <p:spPr>
          <a:xfrm>
            <a:off x="311700" y="9312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/>
              <a:t>Before the conference: General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 u="sng">
                <a:solidFill>
                  <a:schemeClr val="hlink"/>
                </a:solidFill>
                <a:hlinkClick action="ppaction://hlinksldjump" r:id="rId3"/>
              </a:rPr>
              <a:t>How to log in to Underline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 u="sng">
                <a:solidFill>
                  <a:schemeClr val="hlink"/>
                </a:solidFill>
                <a:hlinkClick action="ppaction://hlinksldjump" r:id="rId4"/>
              </a:rPr>
              <a:t>Getting around the Underline site</a:t>
            </a:r>
            <a:r>
              <a:rPr lang="en" sz="1400"/>
              <a:t> 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 u="sng">
                <a:solidFill>
                  <a:schemeClr val="hlink"/>
                </a:solidFill>
              </a:rPr>
              <a:t>How will breakout sessions run?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/>
              <a:t>During the conference: Oral sessions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 u="sng">
                <a:solidFill>
                  <a:schemeClr val="hlink"/>
                </a:solidFill>
                <a:hlinkClick action="ppaction://hlinksldjump" r:id="rId5"/>
              </a:rPr>
              <a:t>Breakout Session: Presenter_In-person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 u="sng">
                <a:solidFill>
                  <a:schemeClr val="hlink"/>
                </a:solidFill>
              </a:rPr>
              <a:t>Breakout Session: Chair_ Remote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29675" y="4144700"/>
            <a:ext cx="1163150" cy="65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How to log in to Underline</a:t>
            </a:r>
            <a:endParaRPr/>
          </a:p>
        </p:txBody>
      </p:sp>
      <p:sp>
        <p:nvSpPr>
          <p:cNvPr id="132" name="Google Shape;132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2286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●"/>
            </a:pPr>
            <a:r>
              <a:rPr lang="en" sz="1400">
                <a:solidFill>
                  <a:schemeClr val="dk1"/>
                </a:solidFill>
              </a:rPr>
              <a:t>An email with a password-creating link will be distributed by Underline to all Registered IEEE SERVICES 2023 attendees to make it easy for first-time users of Underline to create the password for their respective accounts (</a:t>
            </a:r>
            <a:r>
              <a:rPr b="1" lang="en" sz="1400">
                <a:solidFill>
                  <a:schemeClr val="dk1"/>
                </a:solidFill>
              </a:rPr>
              <a:t>named by email address used when you registered</a:t>
            </a:r>
            <a:r>
              <a:rPr lang="en" sz="1400">
                <a:solidFill>
                  <a:schemeClr val="dk1"/>
                </a:solidFill>
              </a:rPr>
              <a:t>!). 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2286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When you are logged into your Underline account, please follow this link to the IEEE SERVICES 2023 Conference event page: </a:t>
            </a:r>
            <a:r>
              <a:rPr lang="en" sz="1400" u="sng">
                <a:solidFill>
                  <a:schemeClr val="hlink"/>
                </a:solidFill>
                <a:hlinkClick r:id="rId3"/>
              </a:rPr>
              <a:t>https://underline.io/events/412/reception</a:t>
            </a:r>
            <a:r>
              <a:rPr lang="en" sz="1400">
                <a:solidFill>
                  <a:schemeClr val="dk1"/>
                </a:solidFill>
              </a:rPr>
              <a:t> . </a:t>
            </a:r>
            <a:endParaRPr sz="1400">
              <a:solidFill>
                <a:schemeClr val="dk1"/>
              </a:solidFill>
            </a:endParaRPr>
          </a:p>
          <a:p>
            <a:pPr indent="0" lvl="0" marL="2286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228600" lvl="0" marL="2286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●"/>
            </a:pPr>
            <a:r>
              <a:rPr lang="en" sz="1400">
                <a:solidFill>
                  <a:schemeClr val="dk1"/>
                </a:solidFill>
              </a:rPr>
              <a:t>If you did not receive an invitation, please first check your spam folder, and/or any similar folders that are not your main inbox (such as social, or promotions, junk folder …) and look for an email by</a:t>
            </a:r>
            <a:r>
              <a:rPr b="1" lang="en" sz="1400">
                <a:solidFill>
                  <a:schemeClr val="dk1"/>
                </a:solidFill>
              </a:rPr>
              <a:t> Underline </a:t>
            </a:r>
            <a:r>
              <a:rPr b="1" lang="en" sz="1400">
                <a:solidFill>
                  <a:srgbClr val="202020"/>
                </a:solidFill>
              </a:rPr>
              <a:t>(</a:t>
            </a:r>
            <a:r>
              <a:rPr b="1" lang="en" sz="14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no-reply@app-mail.underline.io</a:t>
            </a:r>
            <a:r>
              <a:rPr b="1" lang="en" sz="1400">
                <a:solidFill>
                  <a:srgbClr val="202020"/>
                </a:solidFill>
              </a:rPr>
              <a:t>). </a:t>
            </a:r>
            <a:br>
              <a:rPr b="1" lang="en" sz="1400">
                <a:solidFill>
                  <a:srgbClr val="202020"/>
                </a:solidFill>
              </a:rPr>
            </a:br>
            <a:r>
              <a:rPr b="1" lang="en" sz="1400">
                <a:solidFill>
                  <a:srgbClr val="202020"/>
                </a:solidFill>
              </a:rPr>
              <a:t>Please DO NOT try to create an account on your own, </a:t>
            </a:r>
            <a:r>
              <a:rPr lang="en" sz="1400">
                <a:solidFill>
                  <a:srgbClr val="202020"/>
                </a:solidFill>
              </a:rPr>
              <a:t>as that will return an error message. Underline has already prepared your account and ticket for the event.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202020"/>
              </a:solidFill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●"/>
            </a:pPr>
            <a:r>
              <a:rPr lang="en" sz="1400">
                <a:solidFill>
                  <a:schemeClr val="dk1"/>
                </a:solidFill>
              </a:rPr>
              <a:t>If you are still unable to find it, please </a:t>
            </a:r>
            <a:r>
              <a:rPr b="1" lang="en" sz="1400">
                <a:solidFill>
                  <a:schemeClr val="dk1"/>
                </a:solidFill>
              </a:rPr>
              <a:t>contact our support team</a:t>
            </a:r>
            <a:r>
              <a:rPr lang="en" sz="1400">
                <a:solidFill>
                  <a:schemeClr val="dk1"/>
                </a:solidFill>
              </a:rPr>
              <a:t> at: </a:t>
            </a:r>
            <a:r>
              <a:rPr lang="en" sz="1400" u="sng">
                <a:solidFill>
                  <a:schemeClr val="hlink"/>
                </a:solidFill>
                <a:hlinkClick r:id="rId5"/>
              </a:rPr>
              <a:t>support@underline.io</a:t>
            </a:r>
            <a:r>
              <a:rPr lang="en" sz="1400">
                <a:solidFill>
                  <a:schemeClr val="dk1"/>
                </a:solidFill>
              </a:rPr>
              <a:t> </a:t>
            </a:r>
            <a:endParaRPr sz="1400">
              <a:solidFill>
                <a:schemeClr val="dk1"/>
              </a:solidFill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chemeClr val="dk1"/>
                </a:solidFill>
              </a:rPr>
              <a:t>In case your Underline account has not been authorized to access the IEEE SERVICES 2023 Conference event, please report the issue by emailing </a:t>
            </a:r>
            <a:r>
              <a:rPr lang="en" sz="1400" u="sng">
                <a:solidFill>
                  <a:schemeClr val="hlink"/>
                </a:solidFill>
                <a:hlinkClick r:id="rId6"/>
              </a:rPr>
              <a:t>support@underline.io</a:t>
            </a:r>
            <a:endParaRPr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" name="Google Shape;137;p4"/>
          <p:cNvGraphicFramePr/>
          <p:nvPr/>
        </p:nvGraphicFramePr>
        <p:xfrm>
          <a:off x="294350" y="854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{6C74D624-1CBF-4466-BD6D-8C7BB29F5F27}</a:tableStyleId>
              </a:tblPr>
              <a:tblGrid>
                <a:gridCol w="998400"/>
                <a:gridCol w="7556900"/>
              </a:tblGrid>
              <a:tr h="657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1" lang="en" sz="1200" u="none" cap="none" strike="noStrike">
                          <a:solidFill>
                            <a:schemeClr val="dk1"/>
                          </a:solidFill>
                        </a:rPr>
                        <a:t>Sidebar Icon </a:t>
                      </a:r>
                      <a:endParaRPr b="1" i="1"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b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>
                          <a:solidFill>
                            <a:schemeClr val="dk1"/>
                          </a:solidFill>
                        </a:rPr>
                        <a:t>Schedule</a:t>
                      </a:r>
                      <a:endParaRPr i="1" sz="12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Indicates date, time, venue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-29845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Char char="●"/>
                      </a:pPr>
                      <a:r>
                        <a:rPr b="1" lang="en" sz="1200" u="none" cap="none" strike="noStrike">
                          <a:solidFill>
                            <a:schemeClr val="dk1"/>
                          </a:solidFill>
                        </a:rPr>
                        <a:t>“All tracks”</a:t>
                      </a: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 button (top right corner) to search by track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538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>
                          <a:solidFill>
                            <a:schemeClr val="dk1"/>
                          </a:solidFill>
                        </a:rPr>
                        <a:t>Plenary Sessions</a:t>
                      </a:r>
                      <a:endParaRPr i="1" sz="12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Session descriptions contain date, time and physical and virtual location of all plenary sessions 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Use the </a:t>
                      </a:r>
                      <a:r>
                        <a:rPr b="1" lang="en" sz="1200" u="none" cap="none" strike="noStrike">
                          <a:solidFill>
                            <a:schemeClr val="dk1"/>
                          </a:solidFill>
                        </a:rPr>
                        <a:t>search box</a:t>
                      </a: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 (top right corner) to search by sessions</a:t>
                      </a:r>
                      <a:endParaRPr sz="12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>
                          <a:solidFill>
                            <a:schemeClr val="dk1"/>
                          </a:solidFill>
                        </a:rPr>
                        <a:t>Sessions</a:t>
                      </a:r>
                      <a:endParaRPr i="1" sz="12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Session descriptions contain date, time and physical and virtual location</a:t>
                      </a:r>
                      <a:endParaRPr sz="12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6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1" lang="en" sz="1200" u="none" cap="none" strike="noStrike"/>
                        <a:t>Helpdesk</a:t>
                      </a:r>
                      <a:endParaRPr i="1" sz="12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●"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Includes links to video tutorials, instructions etc.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●"/>
                      </a:pPr>
                      <a:r>
                        <a:rPr b="1" lang="en" sz="1200" u="none" cap="none" strike="noStrike">
                          <a:solidFill>
                            <a:schemeClr val="dk1"/>
                          </a:solidFill>
                        </a:rPr>
                        <a:t>Please visit our</a:t>
                      </a:r>
                      <a:r>
                        <a:rPr b="1" lang="en" sz="1200" u="none" cap="none" strike="noStrike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b="1" lang="en" sz="1200" u="sng" cap="none" strike="noStrike">
                          <a:solidFill>
                            <a:schemeClr val="hlink"/>
                          </a:solidFill>
                          <a:hlinkClick r:id="rId3"/>
                        </a:rPr>
                        <a:t>HELP DESK</a:t>
                      </a:r>
                      <a:r>
                        <a:rPr b="1" lang="en" sz="1200" u="none" cap="none" strike="noStrike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b="1" lang="en" sz="1200" u="none" cap="none" strike="noStrike">
                          <a:solidFill>
                            <a:schemeClr val="dk1"/>
                          </a:solidFill>
                        </a:rPr>
                        <a:t>first</a:t>
                      </a: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 to familiarize yourself with the Event page before the conference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8" name="Google Shape;138;p4"/>
          <p:cNvSpPr txBox="1"/>
          <p:nvPr/>
        </p:nvSpPr>
        <p:spPr>
          <a:xfrm>
            <a:off x="544650" y="4685650"/>
            <a:ext cx="805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cannot find the answer you are looking for, please use the </a:t>
            </a:r>
            <a:r>
              <a:rPr b="1" i="1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‘’</a:t>
            </a:r>
            <a:r>
              <a:rPr b="1" i="1" lang="en" sz="1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Request a meeting</a:t>
            </a:r>
            <a:r>
              <a:rPr b="1" i="1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’’</a:t>
            </a:r>
            <a:r>
              <a:rPr b="0" i="1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button and our Support Team will reply.</a:t>
            </a:r>
            <a:endParaRPr b="0" i="1" sz="1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4"/>
          <p:cNvSpPr txBox="1"/>
          <p:nvPr/>
        </p:nvSpPr>
        <p:spPr>
          <a:xfrm>
            <a:off x="909575" y="77450"/>
            <a:ext cx="7501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Getting around the Underline site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How will breakout sessions run?</a:t>
            </a:r>
            <a:endParaRPr/>
          </a:p>
        </p:txBody>
      </p:sp>
      <p:sp>
        <p:nvSpPr>
          <p:cNvPr id="145" name="Google Shape;145;p5"/>
          <p:cNvSpPr txBox="1"/>
          <p:nvPr>
            <p:ph idx="1" type="body"/>
          </p:nvPr>
        </p:nvSpPr>
        <p:spPr>
          <a:xfrm>
            <a:off x="153775" y="1017725"/>
            <a:ext cx="8678400" cy="3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>
                <a:solidFill>
                  <a:schemeClr val="dk1"/>
                </a:solidFill>
                <a:highlight>
                  <a:schemeClr val="lt2"/>
                </a:highlight>
              </a:rPr>
              <a:t>I</a:t>
            </a:r>
            <a:r>
              <a:rPr lang="en" sz="1400">
                <a:solidFill>
                  <a:schemeClr val="dk1"/>
                </a:solidFill>
              </a:rPr>
              <a:t>f you are presenting remotely: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>
                <a:solidFill>
                  <a:schemeClr val="dk1"/>
                </a:solidFill>
              </a:rPr>
              <a:t>All sessions are accessible from the event’s schedule and/or the sessions tab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400">
                <a:solidFill>
                  <a:schemeClr val="dk1"/>
                </a:solidFill>
              </a:rPr>
              <a:t>To join a breakout session, click on the </a:t>
            </a:r>
            <a:r>
              <a:rPr b="1" lang="en" sz="1400">
                <a:solidFill>
                  <a:schemeClr val="dk1"/>
                </a:solidFill>
              </a:rPr>
              <a:t>‘’Join Zoom Room’’ </a:t>
            </a:r>
            <a:r>
              <a:rPr lang="en" sz="1400">
                <a:solidFill>
                  <a:schemeClr val="dk1"/>
                </a:solidFill>
              </a:rPr>
              <a:t> button. This will take you to a room where that session takes place.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400">
                <a:solidFill>
                  <a:schemeClr val="dk1"/>
                </a:solidFill>
              </a:rPr>
              <a:t>Questions can be asked as in any other Zoom meeting via Zoom chat. Each session will have a Chair running the Q&amp;A.</a:t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All participants </a:t>
            </a:r>
            <a:r>
              <a:rPr b="1" lang="en" sz="1400">
                <a:solidFill>
                  <a:schemeClr val="dk1"/>
                </a:solidFill>
              </a:rPr>
              <a:t>are muted upon entry</a:t>
            </a:r>
            <a:r>
              <a:rPr lang="en" sz="1400">
                <a:solidFill>
                  <a:schemeClr val="dk1"/>
                </a:solidFill>
              </a:rPr>
              <a:t>. Please remember to unmute yourself.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400">
              <a:solidFill>
                <a:srgbClr val="FF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400">
              <a:solidFill>
                <a:srgbClr val="FF0000"/>
              </a:solidFill>
            </a:endParaRPr>
          </a:p>
        </p:txBody>
      </p:sp>
      <p:pic>
        <p:nvPicPr>
          <p:cNvPr id="146" name="Google Shape;14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9675" y="4144700"/>
            <a:ext cx="1163150" cy="65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454"/>
              <a:buFont typeface="Arial"/>
              <a:buNone/>
            </a:pPr>
            <a:r>
              <a:rPr lang="en" sz="2420"/>
              <a:t>During the conference: </a:t>
            </a:r>
            <a:r>
              <a:rPr lang="en" sz="2375">
                <a:latin typeface="Calibri"/>
                <a:ea typeface="Calibri"/>
                <a:cs typeface="Calibri"/>
                <a:sym typeface="Calibri"/>
              </a:rPr>
              <a:t>Breakout Session Presenter_In-person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152" name="Google Shape;152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The day before your session is scheduled, you will be contacted by the session chair to </a:t>
            </a:r>
            <a:r>
              <a:rPr b="1" lang="en" sz="1400">
                <a:solidFill>
                  <a:schemeClr val="dk1"/>
                </a:solidFill>
              </a:rPr>
              <a:t>confirm your availability</a:t>
            </a:r>
            <a:r>
              <a:rPr lang="en" sz="1400">
                <a:solidFill>
                  <a:schemeClr val="dk1"/>
                </a:solidFill>
              </a:rPr>
              <a:t>. 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Please come at </a:t>
            </a:r>
            <a:r>
              <a:rPr b="1" lang="en" sz="1400">
                <a:solidFill>
                  <a:schemeClr val="dk1"/>
                </a:solidFill>
              </a:rPr>
              <a:t>least 15 min before the session starts following the c</a:t>
            </a:r>
            <a:r>
              <a:rPr b="1" lang="en" sz="1400">
                <a:solidFill>
                  <a:schemeClr val="dk1"/>
                </a:solidFill>
              </a:rPr>
              <a:t>all details available under the Underline site at https://TOBEADDED.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400">
                <a:solidFill>
                  <a:schemeClr val="dk1"/>
                </a:solidFill>
              </a:rPr>
              <a:t>Make sure your presentation is uploaded on the presentation laptop </a:t>
            </a:r>
            <a:r>
              <a:rPr lang="en" sz="1400">
                <a:solidFill>
                  <a:schemeClr val="dk1"/>
                </a:solidFill>
              </a:rPr>
              <a:t>during the coffee break before your session</a:t>
            </a:r>
            <a:r>
              <a:rPr lang="en" sz="1400" u="sng">
                <a:solidFill>
                  <a:schemeClr val="dk1"/>
                </a:solidFill>
              </a:rPr>
              <a:t> </a:t>
            </a:r>
            <a:endParaRPr sz="1400" u="sng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 u="sng">
              <a:solidFill>
                <a:schemeClr val="dk1"/>
              </a:solidFill>
              <a:highlight>
                <a:schemeClr val="accent6"/>
              </a:highlight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400">
                <a:solidFill>
                  <a:schemeClr val="dk1"/>
                </a:solidFill>
              </a:rPr>
              <a:t>Introduce yourself to session chair, give your presentation and be ready for post-presentation Q&amp;A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</a:rPr>
              <a:t>Please be respectful of the time!</a:t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153" name="Google Shape;15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9675" y="4144700"/>
            <a:ext cx="1163150" cy="65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454"/>
              <a:buFont typeface="Arial"/>
              <a:buNone/>
            </a:pPr>
            <a:r>
              <a:rPr lang="en" sz="2420"/>
              <a:t>During the conference: </a:t>
            </a:r>
            <a:r>
              <a:rPr lang="en" sz="2375">
                <a:latin typeface="Calibri"/>
                <a:ea typeface="Calibri"/>
                <a:cs typeface="Calibri"/>
                <a:sym typeface="Calibri"/>
              </a:rPr>
              <a:t>Breakout Session Presenter_Remote</a:t>
            </a:r>
            <a:endParaRPr/>
          </a:p>
        </p:txBody>
      </p:sp>
      <p:sp>
        <p:nvSpPr>
          <p:cNvPr id="159" name="Google Shape;159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The day before your session is scheduled, you will be contacted by the session chair to </a:t>
            </a:r>
            <a:r>
              <a:rPr b="1" lang="en" sz="1400">
                <a:solidFill>
                  <a:schemeClr val="dk1"/>
                </a:solidFill>
              </a:rPr>
              <a:t>confirm your availability</a:t>
            </a:r>
            <a:r>
              <a:rPr lang="en" sz="1400">
                <a:solidFill>
                  <a:schemeClr val="dk1"/>
                </a:solidFill>
              </a:rPr>
              <a:t>. 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1" lang="en" sz="1400">
                <a:solidFill>
                  <a:schemeClr val="dk1"/>
                </a:solidFill>
              </a:rPr>
              <a:t>15 minutes before the session start:</a:t>
            </a:r>
            <a:r>
              <a:rPr lang="en" sz="1400">
                <a:solidFill>
                  <a:schemeClr val="dk1"/>
                </a:solidFill>
              </a:rPr>
              <a:t> Join the Zoom room via link that you find in the schedule on Underline. The Session Chair  will be there to greet you. </a:t>
            </a:r>
            <a:r>
              <a:rPr b="1" lang="en" sz="1400">
                <a:solidFill>
                  <a:schemeClr val="dk1"/>
                </a:solidFill>
              </a:rPr>
              <a:t>Call details are available under the Underline site at https://TOBEADDED.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1" lang="en" sz="1400">
                <a:solidFill>
                  <a:schemeClr val="dk1"/>
                </a:solidFill>
              </a:rPr>
              <a:t>You will present by sharing your screen</a:t>
            </a:r>
            <a:r>
              <a:rPr lang="en" sz="1400">
                <a:solidFill>
                  <a:schemeClr val="dk1"/>
                </a:solidFill>
              </a:rPr>
              <a:t> and you will have a chance to answer questions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400">
                <a:solidFill>
                  <a:schemeClr val="dk1"/>
                </a:solidFill>
              </a:rPr>
              <a:t>You are advised to </a:t>
            </a:r>
            <a:r>
              <a:rPr b="1" lang="en" sz="1400">
                <a:solidFill>
                  <a:schemeClr val="dk1"/>
                </a:solidFill>
              </a:rPr>
              <a:t>present live. </a:t>
            </a:r>
            <a:r>
              <a:rPr lang="en" sz="1400">
                <a:solidFill>
                  <a:schemeClr val="dk1"/>
                </a:solidFill>
              </a:rPr>
              <a:t>Your pre-recording will be used as a backup only.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</a:rPr>
              <a:t>Please be respectful of the time!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60" name="Google Shape;16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9675" y="4144700"/>
            <a:ext cx="1163150" cy="65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166" name="Google Shape;166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32500"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98901"/>
              <a:buNone/>
            </a:pPr>
            <a:r>
              <a:t/>
            </a:r>
            <a:endParaRPr sz="5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98901"/>
              <a:buNone/>
            </a:pPr>
            <a:r>
              <a:rPr lang="en" sz="5600">
                <a:solidFill>
                  <a:schemeClr val="dk1"/>
                </a:solidFill>
              </a:rPr>
              <a:t>For any additional questions, please contact the Underline support at </a:t>
            </a:r>
            <a:r>
              <a:rPr b="1" lang="en" sz="5600" u="sng">
                <a:solidFill>
                  <a:schemeClr val="hlink"/>
                </a:solidFill>
                <a:hlinkClick r:id="rId3"/>
              </a:rPr>
              <a:t>support@underline.io</a:t>
            </a:r>
            <a:endParaRPr b="1" sz="5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98901"/>
              <a:buNone/>
            </a:pPr>
            <a:r>
              <a:t/>
            </a:r>
            <a:endParaRPr sz="5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98901"/>
              <a:buNone/>
            </a:pPr>
            <a:r>
              <a:t/>
            </a:r>
            <a:endParaRPr sz="5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98901"/>
              <a:buNone/>
            </a:pPr>
            <a:r>
              <a:rPr lang="en" sz="5600">
                <a:solidFill>
                  <a:schemeClr val="dk1"/>
                </a:solidFill>
              </a:rPr>
              <a:t>Enjoy the conference!</a:t>
            </a:r>
            <a:endParaRPr sz="5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98901"/>
              <a:buNone/>
            </a:pPr>
            <a:r>
              <a:rPr lang="en" sz="5600">
                <a:solidFill>
                  <a:schemeClr val="dk1"/>
                </a:solidFill>
              </a:rPr>
              <a:t>The IEEE SERVICES 2023 &amp; the Underline Teams</a:t>
            </a:r>
            <a:endParaRPr sz="5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98901"/>
              <a:buNone/>
            </a:pPr>
            <a:r>
              <a:t/>
            </a:r>
            <a:endParaRPr sz="5600"/>
          </a:p>
        </p:txBody>
      </p:sp>
      <p:pic>
        <p:nvPicPr>
          <p:cNvPr id="167" name="Google Shape;16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9675" y="4144700"/>
            <a:ext cx="1163150" cy="65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Custom 2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61D836"/>
      </a:accent1>
      <a:accent2>
        <a:srgbClr val="61D836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65C7FF"/>
      </a:hlink>
      <a:folHlink>
        <a:srgbClr val="F8BFD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